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9" r:id="rId62"/>
    <p:sldId id="321" r:id="rId63"/>
    <p:sldId id="322" r:id="rId64"/>
    <p:sldId id="318" r:id="rId65"/>
    <p:sldId id="320" r:id="rId66"/>
    <p:sldId id="323" r:id="rId67"/>
    <p:sldId id="32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gas station owner is concerned about his gas pumps not dispensing the legal volume of one gallon for each gallon registered at the pump.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521243" y="2295995"/>
            <a:ext cx="356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H0: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539250" y="3072469"/>
            <a:ext cx="441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Alternative hypothesis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US" sz="2400" dirty="0"/>
              <a:t> H1: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BD134-BC7B-4146-AD25-BFBA65165015}"/>
              </a:ext>
            </a:extLst>
          </p:cNvPr>
          <p:cNvSpPr/>
          <p:nvPr/>
        </p:nvSpPr>
        <p:spPr>
          <a:xfrm>
            <a:off x="7457813" y="1568742"/>
            <a:ext cx="4441971" cy="1146682"/>
          </a:xfrm>
          <a:prstGeom prst="cloudCallout">
            <a:avLst>
              <a:gd name="adj1" fmla="val -45949"/>
              <a:gd name="adj2" fmla="val 24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Status quo</a:t>
            </a:r>
          </a:p>
          <a:p>
            <a:pPr algn="ctr"/>
            <a:r>
              <a:rPr lang="en-US" sz="2000" dirty="0"/>
              <a:t>How things normally are</a:t>
            </a:r>
          </a:p>
          <a:p>
            <a:pPr algn="ctr"/>
            <a:r>
              <a:rPr lang="en-US" sz="2000" dirty="0"/>
              <a:t>True parameter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BD855F4-C68D-41E1-9E0D-673A789FE408}"/>
              </a:ext>
            </a:extLst>
          </p:cNvPr>
          <p:cNvSpPr/>
          <p:nvPr/>
        </p:nvSpPr>
        <p:spPr>
          <a:xfrm>
            <a:off x="8321879" y="2801499"/>
            <a:ext cx="3661794" cy="1034603"/>
          </a:xfrm>
          <a:prstGeom prst="cloudCallout">
            <a:avLst>
              <a:gd name="adj1" fmla="val -47522"/>
              <a:gd name="adj2" fmla="val 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Question of interest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A1D25-FC14-4B3C-94FA-328DAB8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65" y="4060271"/>
            <a:ext cx="4957294" cy="2533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AFCFF-E1C0-4F16-AC76-07C08DBCBD58}"/>
              </a:ext>
            </a:extLst>
          </p:cNvPr>
          <p:cNvSpPr txBox="1"/>
          <p:nvPr/>
        </p:nvSpPr>
        <p:spPr>
          <a:xfrm>
            <a:off x="3962048" y="2323899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= 1 gallon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768DC-4253-45EE-AABC-30D75F4DFEAD}"/>
              </a:ext>
            </a:extLst>
          </p:cNvPr>
          <p:cNvSpPr txBox="1"/>
          <p:nvPr/>
        </p:nvSpPr>
        <p:spPr>
          <a:xfrm>
            <a:off x="4778546" y="3070322"/>
            <a:ext cx="296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Gas volume ≠ 1 gallon</a:t>
            </a:r>
          </a:p>
        </p:txBody>
      </p:sp>
    </p:spTree>
    <p:extLst>
      <p:ext uri="{BB962C8B-B14F-4D97-AF65-F5344CB8AC3E}">
        <p14:creationId xmlns:p14="http://schemas.microsoft.com/office/powerpoint/2010/main" val="35488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 average yearly temperature in Hawaii is 25.5</a:t>
            </a:r>
            <a:r>
              <a:rPr lang="en-US" sz="2400" baseline="30000" dirty="0"/>
              <a:t>o</a:t>
            </a:r>
            <a:r>
              <a:rPr lang="en-US" sz="2400" dirty="0"/>
              <a:t>C and a scientist is concerned that recent temperatures are becoming hotter.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49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Hawaii temperature =  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3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Hawaii temperature &gt; 25.5</a:t>
            </a:r>
            <a:r>
              <a:rPr lang="en-US" sz="2400" baseline="30000" dirty="0"/>
              <a:t>o</a:t>
            </a:r>
            <a:r>
              <a:rPr lang="en-US" sz="2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6790446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9D89-6C3C-4E7B-A4ED-CE8388E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30" y="3766658"/>
            <a:ext cx="5346409" cy="2803058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6753137" y="4458325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Greater than</a:t>
            </a:r>
          </a:p>
        </p:txBody>
      </p:sp>
    </p:spTree>
    <p:extLst>
      <p:ext uri="{BB962C8B-B14F-4D97-AF65-F5344CB8AC3E}">
        <p14:creationId xmlns:p14="http://schemas.microsoft.com/office/powerpoint/2010/main" val="16372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35E64-64D4-4BB7-868F-5D22E86F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77" y="3545984"/>
            <a:ext cx="6189575" cy="32365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503CC-E69A-4276-B9FE-E21D634B8B65}"/>
              </a:ext>
            </a:extLst>
          </p:cNvPr>
          <p:cNvSpPr/>
          <p:nvPr/>
        </p:nvSpPr>
        <p:spPr>
          <a:xfrm>
            <a:off x="-453400" y="188753"/>
            <a:ext cx="3335018" cy="4530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Stating a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0F71-16A3-4A3A-A56E-0A8A7AC09B42}"/>
              </a:ext>
            </a:extLst>
          </p:cNvPr>
          <p:cNvSpPr txBox="1"/>
          <p:nvPr/>
        </p:nvSpPr>
        <p:spPr>
          <a:xfrm>
            <a:off x="658537" y="766726"/>
            <a:ext cx="1060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A company has advertised that their light bulbs last 8,000hours, but has received numerous customer complains that the bulbs last much less.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DAB1-5EB0-46A2-A843-3C98EE2BACB7}"/>
              </a:ext>
            </a:extLst>
          </p:cNvPr>
          <p:cNvSpPr txBox="1"/>
          <p:nvPr/>
        </p:nvSpPr>
        <p:spPr>
          <a:xfrm>
            <a:off x="3528696" y="2153382"/>
            <a:ext cx="426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H0: Bulb lifespan =   8,000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CDE0-A354-4B97-8875-E00074121043}"/>
              </a:ext>
            </a:extLst>
          </p:cNvPr>
          <p:cNvSpPr txBox="1"/>
          <p:nvPr/>
        </p:nvSpPr>
        <p:spPr>
          <a:xfrm>
            <a:off x="3588648" y="2653019"/>
            <a:ext cx="421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HA: Bulb lifespan &lt;   8,000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D0B7-4852-45BD-8DA0-28D6CEF09DFF}"/>
              </a:ext>
            </a:extLst>
          </p:cNvPr>
          <p:cNvSpPr txBox="1"/>
          <p:nvPr/>
        </p:nvSpPr>
        <p:spPr>
          <a:xfrm>
            <a:off x="5926723" y="2146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1C4C5F8-1155-437C-9636-C91AC52DC0B7}"/>
              </a:ext>
            </a:extLst>
          </p:cNvPr>
          <p:cNvSpPr/>
          <p:nvPr/>
        </p:nvSpPr>
        <p:spPr>
          <a:xfrm>
            <a:off x="2752101" y="4406809"/>
            <a:ext cx="2478947" cy="654766"/>
          </a:xfrm>
          <a:prstGeom prst="cloudCallout">
            <a:avLst>
              <a:gd name="adj1" fmla="val -766"/>
              <a:gd name="adj2" fmla="val 546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Less than</a:t>
            </a:r>
          </a:p>
        </p:txBody>
      </p:sp>
    </p:spTree>
    <p:extLst>
      <p:ext uri="{BB962C8B-B14F-4D97-AF65-F5344CB8AC3E}">
        <p14:creationId xmlns:p14="http://schemas.microsoft.com/office/powerpoint/2010/main" val="18473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7264D-9D9E-497C-8DDA-0486B977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48" y="1966176"/>
            <a:ext cx="9000000" cy="470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150771" y="832834"/>
            <a:ext cx="812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less than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45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1652787" y="862884"/>
            <a:ext cx="8701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greater than</a:t>
            </a:r>
          </a:p>
          <a:p>
            <a:pPr algn="ctr"/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EB79-D5D4-4BDF-88A4-01AE615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991932"/>
            <a:ext cx="9000000" cy="4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F103B-DC97-4E08-BD14-DD9AA78EFBA1}"/>
              </a:ext>
            </a:extLst>
          </p:cNvPr>
          <p:cNvSpPr txBox="1"/>
          <p:nvPr/>
        </p:nvSpPr>
        <p:spPr>
          <a:xfrm>
            <a:off x="2034861" y="910107"/>
            <a:ext cx="812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HA: Given parameter is </a:t>
            </a:r>
            <a:r>
              <a:rPr lang="en-US" sz="4800" b="1" dirty="0">
                <a:solidFill>
                  <a:srgbClr val="FF0000"/>
                </a:solidFill>
              </a:rPr>
              <a:t>different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81F6-1382-4688-ACA2-CB15A6EE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085510"/>
            <a:ext cx="9000000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𝑍𝑠𝑐𝑜𝑟𝑒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𝑆𝐷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6672916" cy="1744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8059023" y="1480656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4434978" y="5152238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948569" y="1985394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6893653" y="4240635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0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93" y="2774745"/>
                <a:ext cx="4983095" cy="1262590"/>
              </a:xfrm>
              <a:prstGeom prst="rect">
                <a:avLst/>
              </a:prstGeom>
              <a:blipFill>
                <a:blip r:embed="rId2"/>
                <a:stretch>
                  <a:fillRect l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1803632" y="1438712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6603533" y="139257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328331" y="4896374"/>
            <a:ext cx="5535337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3452070" y="1967218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6493079" y="1897310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787006" y="3984771"/>
            <a:ext cx="0" cy="1126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77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Z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06592" cy="1095685"/>
              </a:xfrm>
              <a:prstGeom prst="rect">
                <a:avLst/>
              </a:prstGeom>
              <a:blipFill>
                <a:blip r:embed="rId2"/>
                <a:stretch>
                  <a:fillRect l="-9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C7088-66F1-49F7-BB6B-E6495877B3CA}"/>
              </a:ext>
            </a:extLst>
          </p:cNvPr>
          <p:cNvCxnSpPr>
            <a:cxnSpLocks/>
          </p:cNvCxnSpPr>
          <p:nvPr/>
        </p:nvCxnSpPr>
        <p:spPr>
          <a:xfrm flipH="1">
            <a:off x="7176890" y="2048386"/>
            <a:ext cx="1595306" cy="9255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1490A-B90A-48FD-BC61-FFC309E8AD88}"/>
              </a:ext>
            </a:extLst>
          </p:cNvPr>
          <p:cNvCxnSpPr/>
          <p:nvPr/>
        </p:nvCxnSpPr>
        <p:spPr>
          <a:xfrm>
            <a:off x="4493693" y="2166003"/>
            <a:ext cx="1908495" cy="82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/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C54F9-150D-47FD-A38E-E0B66C70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21" y="2881157"/>
                <a:ext cx="3014608" cy="1095685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E623E9E0-A8E3-430A-A47F-FF2BA7A648C0}"/>
              </a:ext>
            </a:extLst>
          </p:cNvPr>
          <p:cNvSpPr/>
          <p:nvPr/>
        </p:nvSpPr>
        <p:spPr>
          <a:xfrm>
            <a:off x="2845253" y="1693154"/>
            <a:ext cx="3060000" cy="72000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mean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0D977E3-982B-408A-8D8E-A75E2436E8BB}"/>
              </a:ext>
            </a:extLst>
          </p:cNvPr>
          <p:cNvSpPr/>
          <p:nvPr/>
        </p:nvSpPr>
        <p:spPr>
          <a:xfrm>
            <a:off x="7231686" y="1575452"/>
            <a:ext cx="3060584" cy="71865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mean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44B630-B57D-4134-94CB-B389000106BB}"/>
              </a:ext>
            </a:extLst>
          </p:cNvPr>
          <p:cNvSpPr/>
          <p:nvPr/>
        </p:nvSpPr>
        <p:spPr>
          <a:xfrm>
            <a:off x="3113645" y="4381169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standard deviation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BD51B-5B40-49C0-828E-75B776B44DAF}"/>
              </a:ext>
            </a:extLst>
          </p:cNvPr>
          <p:cNvCxnSpPr>
            <a:cxnSpLocks/>
          </p:cNvCxnSpPr>
          <p:nvPr/>
        </p:nvCxnSpPr>
        <p:spPr>
          <a:xfrm flipV="1">
            <a:off x="5534108" y="3570137"/>
            <a:ext cx="993913" cy="11052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B8CCD51B-2E08-4572-BD67-8686AB727467}"/>
              </a:ext>
            </a:extLst>
          </p:cNvPr>
          <p:cNvSpPr/>
          <p:nvPr/>
        </p:nvSpPr>
        <p:spPr>
          <a:xfrm>
            <a:off x="7814191" y="4240032"/>
            <a:ext cx="2767669" cy="103642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6AB71-F1DA-4642-8769-8F8560E1CFDF}"/>
              </a:ext>
            </a:extLst>
          </p:cNvPr>
          <p:cNvCxnSpPr>
            <a:cxnSpLocks/>
          </p:cNvCxnSpPr>
          <p:nvPr/>
        </p:nvCxnSpPr>
        <p:spPr>
          <a:xfrm flipH="1" flipV="1">
            <a:off x="7089913" y="3882225"/>
            <a:ext cx="1306664" cy="665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38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1B95F-908E-46F0-85ED-C5E840AE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25" y="2472124"/>
            <a:ext cx="5828950" cy="246035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C63D2D7-45CE-493F-A681-E5CCD59D5FFB}"/>
              </a:ext>
            </a:extLst>
          </p:cNvPr>
          <p:cNvSpPr/>
          <p:nvPr/>
        </p:nvSpPr>
        <p:spPr>
          <a:xfrm rot="14946197" flipH="1">
            <a:off x="5784400" y="2527968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13994-4E94-4FAA-9784-75F1328DB4EE}"/>
              </a:ext>
            </a:extLst>
          </p:cNvPr>
          <p:cNvSpPr/>
          <p:nvPr/>
        </p:nvSpPr>
        <p:spPr>
          <a:xfrm>
            <a:off x="6352145" y="2804020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E07FBF-BB54-4C61-8F8B-8F75D58717F5}"/>
              </a:ext>
            </a:extLst>
          </p:cNvPr>
          <p:cNvSpPr/>
          <p:nvPr/>
        </p:nvSpPr>
        <p:spPr>
          <a:xfrm rot="13963955" flipH="1">
            <a:off x="4342892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4D1ED-39CE-4063-AB09-EF3ED2D9D26E}"/>
              </a:ext>
            </a:extLst>
          </p:cNvPr>
          <p:cNvSpPr/>
          <p:nvPr/>
        </p:nvSpPr>
        <p:spPr>
          <a:xfrm>
            <a:off x="4596049" y="2411136"/>
            <a:ext cx="211514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Z-value</a:t>
            </a:r>
          </a:p>
        </p:txBody>
      </p:sp>
    </p:spTree>
    <p:extLst>
      <p:ext uri="{BB962C8B-B14F-4D97-AF65-F5344CB8AC3E}">
        <p14:creationId xmlns:p14="http://schemas.microsoft.com/office/powerpoint/2010/main" val="127559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1DE74-FE84-4440-A787-D58BFBD7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2" y="2114026"/>
            <a:ext cx="7871996" cy="33000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F864-DD5A-4FC0-ACB1-4D49C4662F16}"/>
              </a:ext>
            </a:extLst>
          </p:cNvPr>
          <p:cNvSpPr/>
          <p:nvPr/>
        </p:nvSpPr>
        <p:spPr>
          <a:xfrm>
            <a:off x="6863873" y="2648824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44CF7-91D5-4125-B748-A467CFA519FF}"/>
              </a:ext>
            </a:extLst>
          </p:cNvPr>
          <p:cNvSpPr/>
          <p:nvPr/>
        </p:nvSpPr>
        <p:spPr>
          <a:xfrm>
            <a:off x="3731984" y="2314663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6F7F732-FD1A-4A46-A700-DAAAD7AB6ABE}"/>
              </a:ext>
            </a:extLst>
          </p:cNvPr>
          <p:cNvSpPr/>
          <p:nvPr/>
        </p:nvSpPr>
        <p:spPr>
          <a:xfrm rot="14946197" flipH="1">
            <a:off x="6816246" y="2494412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9FBE1-3CEC-430C-938E-6C1091EC2765}"/>
              </a:ext>
            </a:extLst>
          </p:cNvPr>
          <p:cNvSpPr/>
          <p:nvPr/>
        </p:nvSpPr>
        <p:spPr>
          <a:xfrm rot="13963955" flipH="1">
            <a:off x="3772441" y="2340613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670BB-CAA1-4B4A-97B2-1C97F17A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37" y="2684478"/>
            <a:ext cx="75548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C5309-E8EF-4B84-83E5-E814254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33" y="2734515"/>
            <a:ext cx="688364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6C2106-9AC6-45D9-A9EE-1B1E577C0ACD}"/>
              </a:ext>
            </a:extLst>
          </p:cNvPr>
          <p:cNvSpPr txBox="1"/>
          <p:nvPr/>
        </p:nvSpPr>
        <p:spPr>
          <a:xfrm>
            <a:off x="5198377" y="269286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826FA-3F33-4FC2-8990-83C837F77023}"/>
              </a:ext>
            </a:extLst>
          </p:cNvPr>
          <p:cNvSpPr txBox="1"/>
          <p:nvPr/>
        </p:nvSpPr>
        <p:spPr>
          <a:xfrm>
            <a:off x="5162025" y="309693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61753-1F14-4480-AEC9-C23044D46AF9}"/>
              </a:ext>
            </a:extLst>
          </p:cNvPr>
          <p:cNvSpPr txBox="1"/>
          <p:nvPr/>
        </p:nvSpPr>
        <p:spPr>
          <a:xfrm>
            <a:off x="6638487" y="26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48BAD-B1D8-48BE-8944-E951A28AB94E}"/>
              </a:ext>
            </a:extLst>
          </p:cNvPr>
          <p:cNvSpPr txBox="1"/>
          <p:nvPr/>
        </p:nvSpPr>
        <p:spPr>
          <a:xfrm>
            <a:off x="6602135" y="306897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8F44B1-4A56-4832-B4BE-8CC1338B975C}"/>
              </a:ext>
            </a:extLst>
          </p:cNvPr>
          <p:cNvSpPr/>
          <p:nvPr/>
        </p:nvSpPr>
        <p:spPr>
          <a:xfrm>
            <a:off x="4338506" y="2017553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One-Way ANOVA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3DA2EB-2749-42C3-8AC7-80BC1B3E57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56" y="2717147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3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9A9BF-5AEA-4EB4-A164-428C068C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0" y="2707547"/>
            <a:ext cx="1363671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E2AA-176B-44CD-BB8F-9B883E74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2" y="2703352"/>
            <a:ext cx="1463226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5F717-62F4-413C-97A0-2E267F86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7" y="897623"/>
            <a:ext cx="755485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7578B-53D0-4FCF-B217-501570F9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27" y="817630"/>
            <a:ext cx="68836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A2EF-5457-4282-A33B-7631C2665A09}"/>
              </a:ext>
            </a:extLst>
          </p:cNvPr>
          <p:cNvSpPr txBox="1"/>
          <p:nvPr/>
        </p:nvSpPr>
        <p:spPr>
          <a:xfrm>
            <a:off x="3684164" y="102345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1023-383A-4178-950F-3E4C572BF26A}"/>
              </a:ext>
            </a:extLst>
          </p:cNvPr>
          <p:cNvSpPr txBox="1"/>
          <p:nvPr/>
        </p:nvSpPr>
        <p:spPr>
          <a:xfrm>
            <a:off x="3647812" y="142752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29038-33C1-47EF-B205-A37F2BBE404B}"/>
              </a:ext>
            </a:extLst>
          </p:cNvPr>
          <p:cNvSpPr txBox="1"/>
          <p:nvPr/>
        </p:nvSpPr>
        <p:spPr>
          <a:xfrm>
            <a:off x="8031060" y="10332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7BF58-CC10-486A-A29E-4F946CD84C09}"/>
              </a:ext>
            </a:extLst>
          </p:cNvPr>
          <p:cNvSpPr txBox="1"/>
          <p:nvPr/>
        </p:nvSpPr>
        <p:spPr>
          <a:xfrm>
            <a:off x="7994708" y="143731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078D15-BDCD-4B28-A45D-23F7A2567E1E}"/>
              </a:ext>
            </a:extLst>
          </p:cNvPr>
          <p:cNvSpPr/>
          <p:nvPr/>
        </p:nvSpPr>
        <p:spPr>
          <a:xfrm>
            <a:off x="3965196" y="322977"/>
            <a:ext cx="3514987" cy="4362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Two-Way 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5EB68-51DA-42C4-9058-C0D1E4DA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23" y="2742501"/>
            <a:ext cx="1363671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09DAB-7A58-4F06-A167-EFE89D0A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2738306"/>
            <a:ext cx="1463226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901ED-3F72-41D9-AA22-2DE36799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59" y="2729918"/>
            <a:ext cx="1363671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6C2A8-9B08-47B2-8068-3AE3333D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31" y="2725723"/>
            <a:ext cx="1463226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F981-D9E3-4D37-81B3-13427BDC1F4B}"/>
              </a:ext>
            </a:extLst>
          </p:cNvPr>
          <p:cNvSpPr txBox="1"/>
          <p:nvPr/>
        </p:nvSpPr>
        <p:spPr>
          <a:xfrm>
            <a:off x="1451295" y="265791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33F4D-BFFE-48A5-83B4-2A453F35B570}"/>
              </a:ext>
            </a:extLst>
          </p:cNvPr>
          <p:cNvSpPr txBox="1"/>
          <p:nvPr/>
        </p:nvSpPr>
        <p:spPr>
          <a:xfrm>
            <a:off x="1414943" y="306197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2C966-54C0-4C52-827C-FD33A3B026B8}"/>
              </a:ext>
            </a:extLst>
          </p:cNvPr>
          <p:cNvSpPr txBox="1"/>
          <p:nvPr/>
        </p:nvSpPr>
        <p:spPr>
          <a:xfrm>
            <a:off x="5802385" y="265092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62172-4629-49DC-8E18-02665556B0CC}"/>
              </a:ext>
            </a:extLst>
          </p:cNvPr>
          <p:cNvSpPr txBox="1"/>
          <p:nvPr/>
        </p:nvSpPr>
        <p:spPr>
          <a:xfrm>
            <a:off x="5766033" y="305498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B2F2-08CF-4639-BA42-24D78C9B18A3}"/>
              </a:ext>
            </a:extLst>
          </p:cNvPr>
          <p:cNvSpPr txBox="1"/>
          <p:nvPr/>
        </p:nvSpPr>
        <p:spPr>
          <a:xfrm>
            <a:off x="10114326" y="264672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729-DE05-4226-AF26-542A4ED0E1BA}"/>
              </a:ext>
            </a:extLst>
          </p:cNvPr>
          <p:cNvSpPr txBox="1"/>
          <p:nvPr/>
        </p:nvSpPr>
        <p:spPr>
          <a:xfrm>
            <a:off x="10077974" y="305079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90000"/>
                  </a:schemeClr>
                </a:solidFill>
              </a:rPr>
              <a:t>=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3BAD7-DA6F-44F1-A752-25E04A2B9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717" y="846992"/>
            <a:ext cx="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1652</Words>
  <Application>Microsoft Office PowerPoint</Application>
  <PresentationFormat>Widescreen</PresentationFormat>
  <Paragraphs>709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198</cp:revision>
  <dcterms:created xsi:type="dcterms:W3CDTF">2021-01-07T02:10:10Z</dcterms:created>
  <dcterms:modified xsi:type="dcterms:W3CDTF">2021-03-30T04:39:30Z</dcterms:modified>
</cp:coreProperties>
</file>